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11" r:id="rId2"/>
    <p:sldId id="528" r:id="rId3"/>
    <p:sldId id="523" r:id="rId4"/>
    <p:sldId id="529" r:id="rId5"/>
    <p:sldId id="522" r:id="rId6"/>
    <p:sldId id="521" r:id="rId7"/>
    <p:sldId id="524" r:id="rId8"/>
    <p:sldId id="525" r:id="rId9"/>
    <p:sldId id="526" r:id="rId10"/>
    <p:sldId id="520" r:id="rId11"/>
    <p:sldId id="517" r:id="rId12"/>
    <p:sldId id="527" r:id="rId13"/>
    <p:sldId id="519" r:id="rId14"/>
    <p:sldId id="518" r:id="rId15"/>
    <p:sldId id="475" r:id="rId16"/>
    <p:sldId id="491" r:id="rId17"/>
    <p:sldId id="473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A6FF"/>
    <a:srgbClr val="1EA0FF"/>
    <a:srgbClr val="FF00A7"/>
    <a:srgbClr val="B9DCE6"/>
    <a:srgbClr val="80C2D5"/>
    <a:srgbClr val="7598A4"/>
    <a:srgbClr val="72ABBD"/>
    <a:srgbClr val="FFF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76752" autoAdjust="0"/>
  </p:normalViewPr>
  <p:slideViewPr>
    <p:cSldViewPr snapToObjects="1" showGuides="1">
      <p:cViewPr>
        <p:scale>
          <a:sx n="90" d="100"/>
          <a:sy n="90" d="100"/>
        </p:scale>
        <p:origin x="-1440" y="-1184"/>
      </p:cViewPr>
      <p:guideLst>
        <p:guide orient="horz" pos="575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0712A-4EF3-DA45-AA1E-CFB71BCF4209}" type="datetimeFigureOut">
              <a:rPr lang="en-US" smtClean="0"/>
              <a:t>3/19/16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83728-4F15-1C4B-A41D-7D38C986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3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B4599-E23D-FC47-95F2-77B50D4F94C6}" type="datetimeFigureOut">
              <a:rPr lang="en-US" smtClean="0"/>
              <a:pPr/>
              <a:t>3/19/16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72892-E56D-A547-B502-96178A1BC0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55059-F18B-4A46-8E2C-80467ADA89E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still</a:t>
            </a:r>
            <a:r>
              <a:rPr lang="en-US" baseline="0" dirty="0" smtClean="0"/>
              <a:t> have conversations about the same thing if everyone sees a different version?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Are there privacy issues related to this?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05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24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Content-based</a:t>
            </a:r>
            <a:r>
              <a:rPr lang="en-US" baseline="0" dirty="0" smtClean="0"/>
              <a:t> recs are based on tags (i.e. the content itself). Whereas collaborative </a:t>
            </a:r>
            <a:r>
              <a:rPr lang="en-US" baseline="0" dirty="0" err="1" smtClean="0"/>
              <a:t>filteringis</a:t>
            </a:r>
            <a:r>
              <a:rPr lang="en-US" baseline="0" dirty="0" smtClean="0"/>
              <a:t> based on finding similar people to you (e.g. read same types of articles).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Pitfalls: what if a reader misses something they would be really in to? Filter bubble? Inability to recommend newly-published unexplored articles.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24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Bias: over or </a:t>
            </a:r>
            <a:r>
              <a:rPr lang="en-US" dirty="0" err="1" smtClean="0"/>
              <a:t>underemphasis</a:t>
            </a:r>
            <a:r>
              <a:rPr lang="en-US" dirty="0" smtClean="0"/>
              <a:t>,</a:t>
            </a:r>
            <a:r>
              <a:rPr lang="en-US" baseline="0" dirty="0" smtClean="0"/>
              <a:t> the formation of publics or groups of common interest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Difference: scale, opacity?, non-uniformity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24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both use page rank</a:t>
            </a:r>
            <a:r>
              <a:rPr lang="en-US" baseline="0" dirty="0" smtClean="0"/>
              <a:t> to rank sentences based on their “centrality” or importance.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24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24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24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News recommendation helps deal with the</a:t>
            </a:r>
            <a:r>
              <a:rPr lang="en-US" baseline="0" dirty="0" smtClean="0"/>
              <a:t> issue of scale and finding the things that should be interesting to you but you don’t even know about.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the case of pocket it’s based on the articles that I’ve saved in that app.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44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Smart News App says that</a:t>
            </a:r>
            <a:r>
              <a:rPr lang="en-US" baseline="0" dirty="0" smtClean="0"/>
              <a:t> it “curated the must-read stories that matter now”. It also has a social tab where it mines the stories that your contacts are sharing.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44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Feed curation is a sort of special case of news recommendation,</a:t>
            </a:r>
            <a:r>
              <a:rPr lang="en-US" baseline="0" dirty="0" smtClean="0"/>
              <a:t> where it’s a recommendation for what to pay attention to from a set of things that you’ve already curated and which are presented in some chronological flow.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are the pro / cons to seeing a curated list versus seeing everything?</a:t>
            </a:r>
            <a:r>
              <a:rPr lang="en-US" baseline="0" dirty="0" smtClean="0"/>
              <a:t> Curated content versus</a:t>
            </a:r>
            <a:r>
              <a:rPr lang="en-US" dirty="0" smtClean="0"/>
              <a:t>  having already curated the</a:t>
            </a:r>
            <a:r>
              <a:rPr lang="en-US" baseline="0" dirty="0" smtClean="0"/>
              <a:t> people I want to pay attention to b/c I’ve vetted the person and I know that person can provide a bit of serendipity within their range.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89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Walk through the various personalization options on Google. </a:t>
            </a:r>
          </a:p>
          <a:p>
            <a:endParaRPr lang="en-US" dirty="0" smtClean="0"/>
          </a:p>
          <a:p>
            <a:r>
              <a:rPr lang="en-US" dirty="0" smtClean="0"/>
              <a:t>Personalization vs. adaptation</a:t>
            </a:r>
          </a:p>
          <a:p>
            <a:endParaRPr lang="en-US" dirty="0" smtClean="0"/>
          </a:p>
          <a:p>
            <a:r>
              <a:rPr lang="en-US" dirty="0" smtClean="0"/>
              <a:t>News cluster summarization is also in use on </a:t>
            </a:r>
            <a:r>
              <a:rPr lang="en-US" dirty="0" err="1" smtClean="0"/>
              <a:t>google</a:t>
            </a:r>
            <a:r>
              <a:rPr lang="en-US" dirty="0" smtClean="0"/>
              <a:t>.</a:t>
            </a:r>
            <a:r>
              <a:rPr lang="en-US" baseline="0" dirty="0" smtClean="0"/>
              <a:t> What sites get selected as representative?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Why does</a:t>
            </a:r>
            <a:r>
              <a:rPr lang="en-US" baseline="0" dirty="0" smtClean="0"/>
              <a:t> this even matter? Filter bubble is one concern.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01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Yahoo news</a:t>
            </a:r>
            <a:r>
              <a:rPr lang="en-US" baseline="0" dirty="0" smtClean="0"/>
              <a:t> digest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 understanding is that while the articles themselves are summarized, the choice of exactly *which* articles to include in the twice daily briefing is also moderated by a human editor who is using analytics to make decisions.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59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They’re also adding</a:t>
            </a:r>
            <a:r>
              <a:rPr lang="en-US" baseline="0" dirty="0" smtClean="0"/>
              <a:t> a lot of context </a:t>
            </a:r>
            <a:r>
              <a:rPr lang="is-IS" baseline="0" dirty="0" smtClean="0"/>
              <a:t>… like stock charts, tweets / reactions, videos, maps,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17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at the very bottom below the ads are the original references from which the story was summarized.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1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3/19/16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3/19/16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3/19/16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3/19/16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3/19/16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3/19/16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6838"/>
            <a:ext cx="8229600" cy="741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7600"/>
            <a:ext cx="8229600" cy="474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617BB-BDCF-E049-914F-58FDBB7AD14D}" type="datetimeFigureOut">
              <a:rPr lang="en-US" smtClean="0"/>
              <a:pPr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b="1" i="0" kern="1200" baseline="0">
          <a:solidFill>
            <a:schemeClr val="bg1">
              <a:lumMod val="75000"/>
            </a:schemeClr>
          </a:solidFill>
          <a:latin typeface="Gill Sans MT"/>
          <a:ea typeface="+mj-ea"/>
          <a:cs typeface="Abadi MT Condensed Extra Bol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3200" b="1" kern="1200">
          <a:solidFill>
            <a:schemeClr val="tx1"/>
          </a:solidFill>
          <a:latin typeface="Gill Sans"/>
          <a:ea typeface="+mn-ea"/>
          <a:cs typeface="Abadi MT Condensed Light"/>
        </a:defRPr>
      </a:lvl1pPr>
      <a:lvl2pPr marL="0" indent="0" algn="l" defTabSz="457200" rtl="0" eaLnBrk="1" latinLnBrk="0" hangingPunct="1">
        <a:spcBef>
          <a:spcPts val="0"/>
        </a:spcBef>
        <a:buFont typeface="Arial"/>
        <a:buNone/>
        <a:defRPr sz="2600" kern="1200">
          <a:solidFill>
            <a:schemeClr val="tx1">
              <a:lumMod val="65000"/>
              <a:lumOff val="35000"/>
            </a:schemeClr>
          </a:solidFill>
          <a:latin typeface="Gill Sans"/>
          <a:ea typeface="+mn-ea"/>
          <a:cs typeface="Abadi MT Condensed Light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15/05/03/upshot/the-best-and-worst-places-to-grow-up-how-your-area-compares.html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news.google.com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4800" y="1397000"/>
            <a:ext cx="8839201" cy="3327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800" dirty="0" smtClean="0">
                <a:latin typeface="Abadi MT Condensed Extra Bold"/>
                <a:ea typeface="+mj-ea"/>
                <a:cs typeface="Abadi MT Condensed Extra Bold"/>
              </a:rPr>
              <a:t>Algorithmic Curation &amp; Personalization</a:t>
            </a:r>
            <a:endParaRPr kumimoji="0" lang="en-US" sz="48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2301" y="1092200"/>
            <a:ext cx="5626100" cy="1104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5145" y="5257800"/>
            <a:ext cx="9144000" cy="1653321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80C2D5"/>
                </a:solidFill>
                <a:latin typeface="Abadi MT Condensed Extra Bold"/>
                <a:ea typeface="+mj-ea"/>
                <a:cs typeface="Abadi MT Condensed Extra Bold"/>
              </a:defRPr>
            </a:lvl1pPr>
          </a:lstStyle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JOUR479V/779V – Computational Journalism</a:t>
            </a:r>
          </a:p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University of Maryland, College Park</a:t>
            </a:r>
          </a:p>
          <a:p>
            <a:pPr marL="0" lvl="1" algn="ctr">
              <a:spcBef>
                <a:spcPct val="0"/>
              </a:spcBef>
            </a:pPr>
            <a:r>
              <a:rPr lang="en-US" sz="222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Nick </a:t>
            </a:r>
            <a:r>
              <a:rPr lang="en-US" sz="2222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Diakopoulos</a:t>
            </a:r>
            <a:r>
              <a:rPr lang="en-US" sz="222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, Ph.D.</a:t>
            </a:r>
            <a:endParaRPr lang="en-US" sz="2222" dirty="0">
              <a:solidFill>
                <a:schemeClr val="tx1">
                  <a:lumMod val="50000"/>
                  <a:lumOff val="50000"/>
                </a:schemeClr>
              </a:solidFill>
              <a:latin typeface="Abadi MT Condensed Extra Bold"/>
              <a:cs typeface="Abadi MT Condensed Extra Bold"/>
            </a:endParaRPr>
          </a:p>
          <a:p>
            <a:pPr marL="0" lvl="1" algn="ctr" defTabSz="457200" rtl="0">
              <a:spcBef>
                <a:spcPct val="0"/>
              </a:spcBef>
            </a:pPr>
            <a:endParaRPr lang="en-US" sz="2222" dirty="0" smtClean="0">
              <a:solidFill>
                <a:schemeClr val="tx1">
                  <a:lumMod val="50000"/>
                  <a:lumOff val="50000"/>
                </a:schemeClr>
              </a:solidFill>
              <a:latin typeface="Abadi MT Condensed Extra Bold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243477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Personalization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14400"/>
            <a:ext cx="7733620" cy="5638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4867" y="6581001"/>
            <a:ext cx="876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www.nytimes.com</a:t>
            </a:r>
            <a:r>
              <a:rPr lang="en-US" sz="1200" dirty="0">
                <a:latin typeface="Helvetica"/>
                <a:cs typeface="Helvetica"/>
              </a:rPr>
              <a:t>/interactive/2015/05/03/upshot/the-best-and-worst-places-to-grow-up-how-your-area-compares.html</a:t>
            </a:r>
          </a:p>
        </p:txBody>
      </p:sp>
    </p:spTree>
    <p:extLst>
      <p:ext uri="{BB962C8B-B14F-4D97-AF65-F5344CB8AC3E}">
        <p14:creationId xmlns:p14="http://schemas.microsoft.com/office/powerpoint/2010/main" val="263640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Bias in algorithmic filtering and personalization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Can algorithms really replace human news filters (i.e. gatekeepers)? What’s the big deal if they do?</a:t>
            </a:r>
          </a:p>
          <a:p>
            <a:pPr lvl="1"/>
            <a:endParaRPr lang="is-IS" dirty="0"/>
          </a:p>
          <a:p>
            <a:pPr lvl="1"/>
            <a:r>
              <a:rPr lang="is-IS" dirty="0" smtClean="0"/>
              <a:t>Do you trust algorithmic intermediaries of news information like FB, Twitter, etc.?</a:t>
            </a:r>
          </a:p>
          <a:p>
            <a:pPr lvl="1"/>
            <a:endParaRPr lang="is-IS" dirty="0"/>
          </a:p>
          <a:p>
            <a:pPr lvl="1"/>
            <a:r>
              <a:rPr lang="is-IS" dirty="0" smtClean="0"/>
              <a:t>How are user profiles constructed for these systems?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3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the NYT Recommendation Engine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What’s the difference between content-based recommendation and collaborative filtering?</a:t>
            </a:r>
          </a:p>
          <a:p>
            <a:pPr lvl="1"/>
            <a:endParaRPr lang="is-IS" dirty="0"/>
          </a:p>
          <a:p>
            <a:pPr lvl="1"/>
            <a:r>
              <a:rPr lang="is-IS" dirty="0" smtClean="0"/>
              <a:t>What are some of the pitfalls of recommendation systems that the engineers at NYT are trying to avoid?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7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Facebook Wants you to Vote </a:t>
            </a:r>
            <a:r>
              <a:rPr lang="is-IS" dirty="0" smtClean="0"/>
              <a:t>… 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What are </a:t>
            </a:r>
            <a:r>
              <a:rPr lang="is-IS" dirty="0" smtClean="0"/>
              <a:t>the democratic </a:t>
            </a:r>
            <a:r>
              <a:rPr lang="is-IS" dirty="0" smtClean="0"/>
              <a:t>implications of Facebook, and now Twitter, Instagram and others curating what we see? </a:t>
            </a:r>
          </a:p>
          <a:p>
            <a:pPr lvl="1"/>
            <a:endParaRPr lang="is-IS" dirty="0"/>
          </a:p>
          <a:p>
            <a:pPr lvl="1"/>
            <a:r>
              <a:rPr lang="is-IS" dirty="0" smtClean="0"/>
              <a:t>How is algorithmic media curation different or the same from traditional media?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3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Flipboard’s</a:t>
            </a:r>
            <a:r>
              <a:rPr lang="en-US" dirty="0" smtClean="0"/>
              <a:t> approach to Automatic Summarization</a:t>
            </a:r>
            <a:endParaRPr lang="is-IS" dirty="0" smtClean="0"/>
          </a:p>
          <a:p>
            <a:pPr lvl="1"/>
            <a:r>
              <a:rPr lang="is-IS" dirty="0" smtClean="0"/>
              <a:t>How is text summarization similar to Google Search?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0617"/>
          <a:stretch/>
        </p:blipFill>
        <p:spPr>
          <a:xfrm>
            <a:off x="304800" y="3200400"/>
            <a:ext cx="4114800" cy="338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4724400" y="3200400"/>
            <a:ext cx="41148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8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56857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Break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33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News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511800"/>
          </a:xfrm>
        </p:spPr>
        <p:txBody>
          <a:bodyPr>
            <a:normAutofit lnSpcReduction="10000"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/>
              <a:t>Groups</a:t>
            </a:r>
            <a:r>
              <a:rPr lang="en-US" sz="2000" b="0" dirty="0" smtClean="0"/>
              <a:t> of three</a:t>
            </a:r>
            <a:endParaRPr lang="en-US" sz="2000" dirty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/>
              <a:t>Find</a:t>
            </a:r>
            <a:r>
              <a:rPr lang="en-US" sz="2000" b="0" dirty="0" smtClean="0"/>
              <a:t> a data story from e.g. 538, Upshot</a:t>
            </a:r>
          </a:p>
          <a:p>
            <a:pPr marL="450850" lvl="1">
              <a:spcAft>
                <a:spcPts val="600"/>
              </a:spcAft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At least a few hundred words long, maybe even with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vis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and interactivity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0" dirty="0" smtClean="0"/>
              <a:t>Now think about </a:t>
            </a:r>
            <a:r>
              <a:rPr lang="en-US" sz="2000" dirty="0" smtClean="0"/>
              <a:t>how to personalize</a:t>
            </a:r>
            <a:r>
              <a:rPr lang="en-US" sz="2000" b="0" dirty="0" smtClean="0"/>
              <a:t> the story based on user profile</a:t>
            </a:r>
          </a:p>
          <a:p>
            <a:pPr marL="450850" lvl="1">
              <a:spcAft>
                <a:spcPts val="600"/>
              </a:spcAft>
            </a:pPr>
            <a:r>
              <a:rPr lang="en-US" sz="2000" dirty="0" smtClean="0">
                <a:solidFill>
                  <a:srgbClr val="7F7F7F"/>
                </a:solidFill>
              </a:rPr>
              <a:t>For profile consider:  Age, gender, education level, location, marital status, political affiliation, ??? e.g.: 65 year-old, woman, with a graduate degree living in Naples, Florida who is divorced and registered democrat</a:t>
            </a:r>
          </a:p>
          <a:p>
            <a:pPr marL="457200" indent="-457200" defTabSz="965200">
              <a:spcAft>
                <a:spcPts val="600"/>
              </a:spcAft>
              <a:buFont typeface="+mj-lt"/>
              <a:buAutoNum type="arabicPeriod"/>
            </a:pPr>
            <a:r>
              <a:rPr lang="en-US" sz="2000" b="0" dirty="0" smtClean="0"/>
              <a:t>What can you </a:t>
            </a:r>
            <a:r>
              <a:rPr lang="en-US" sz="2000" dirty="0" smtClean="0"/>
              <a:t>add, change, subtract </a:t>
            </a:r>
            <a:r>
              <a:rPr lang="en-US" sz="2000" b="0" dirty="0" smtClean="0"/>
              <a:t>to make it more interesting / appealing to chosen user profile? </a:t>
            </a:r>
          </a:p>
          <a:p>
            <a:pPr marL="457200" indent="-457200" defTabSz="965200">
              <a:spcAft>
                <a:spcPts val="600"/>
              </a:spcAft>
              <a:buFont typeface="+mj-lt"/>
              <a:buAutoNum type="arabicPeriod"/>
            </a:pPr>
            <a:r>
              <a:rPr lang="en-US" sz="2000" b="0" dirty="0" smtClean="0"/>
              <a:t>Be concrete about how the writing and information presentation would change. </a:t>
            </a:r>
            <a:r>
              <a:rPr lang="en-US" sz="2000" dirty="0" smtClean="0"/>
              <a:t>Create a mockup </a:t>
            </a:r>
            <a:r>
              <a:rPr lang="en-US" sz="2000" b="0" dirty="0" smtClean="0"/>
              <a:t>of the adapted story highlighting how you’ve changed it to appear to the target user profile. </a:t>
            </a:r>
          </a:p>
          <a:p>
            <a:pPr marL="457200" indent="-457200" defTabSz="965200">
              <a:spcAft>
                <a:spcPts val="600"/>
              </a:spcAft>
              <a:buFont typeface="+mj-lt"/>
              <a:buAutoNum type="arabicPeriod"/>
            </a:pPr>
            <a:r>
              <a:rPr lang="en-US" sz="2000" b="0" dirty="0" smtClean="0"/>
              <a:t>Can you imagine a </a:t>
            </a:r>
            <a:r>
              <a:rPr lang="en-US" sz="2000" dirty="0" smtClean="0"/>
              <a:t>set of rules (an algorithm) </a:t>
            </a:r>
            <a:r>
              <a:rPr lang="en-US" sz="2000" b="0" dirty="0" smtClean="0"/>
              <a:t>that would allow a computer to do this personalization? Would it apply to other similar articles? </a:t>
            </a:r>
          </a:p>
          <a:p>
            <a:pPr marL="457200" indent="-457200" defTabSz="965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/>
              <a:t>Present</a:t>
            </a:r>
            <a:r>
              <a:rPr lang="en-US" sz="2000" b="0" dirty="0" smtClean="0"/>
              <a:t> mockup back to class. 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3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418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find news that is interesting / relevant to you?</a:t>
            </a:r>
          </a:p>
          <a:p>
            <a:endParaRPr lang="en-US" dirty="0"/>
          </a:p>
          <a:p>
            <a:r>
              <a:rPr lang="en-US" dirty="0" smtClean="0"/>
              <a:t>Strategies? </a:t>
            </a:r>
          </a:p>
          <a:p>
            <a:endParaRPr lang="en-US" dirty="0"/>
          </a:p>
          <a:p>
            <a:r>
              <a:rPr lang="en-US" dirty="0" smtClean="0"/>
              <a:t>Tools?</a:t>
            </a:r>
          </a:p>
        </p:txBody>
      </p:sp>
    </p:spTree>
    <p:extLst>
      <p:ext uri="{BB962C8B-B14F-4D97-AF65-F5344CB8AC3E}">
        <p14:creationId xmlns:p14="http://schemas.microsoft.com/office/powerpoint/2010/main" val="38299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Recommendation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32349"/>
          <a:stretch/>
        </p:blipFill>
        <p:spPr>
          <a:xfrm>
            <a:off x="762000" y="929746"/>
            <a:ext cx="7620000" cy="564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6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Recommendation</a:t>
            </a:r>
            <a:endParaRPr lang="en-US" dirty="0"/>
          </a:p>
        </p:txBody>
      </p:sp>
      <p:pic>
        <p:nvPicPr>
          <p:cNvPr id="8" name="Picture 7" descr="IMG_267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38200"/>
            <a:ext cx="3298763" cy="5867400"/>
          </a:xfrm>
          <a:prstGeom prst="rect">
            <a:avLst/>
          </a:prstGeom>
        </p:spPr>
      </p:pic>
      <p:pic>
        <p:nvPicPr>
          <p:cNvPr id="10" name="Picture 9" descr="IMG_267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838200"/>
            <a:ext cx="3298763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8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41362"/>
          </a:xfrm>
        </p:spPr>
        <p:txBody>
          <a:bodyPr/>
          <a:lstStyle/>
          <a:p>
            <a:r>
              <a:rPr lang="en-US" dirty="0" smtClean="0"/>
              <a:t>Feed Curation</a:t>
            </a:r>
            <a:endParaRPr lang="en-US" dirty="0"/>
          </a:p>
        </p:txBody>
      </p:sp>
      <p:pic>
        <p:nvPicPr>
          <p:cNvPr id="5" name="Picture 4" descr="IMG_266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90600"/>
            <a:ext cx="3170240" cy="5638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4343400" y="838200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“You </a:t>
            </a:r>
            <a:r>
              <a:rPr lang="en-US" sz="2400" dirty="0">
                <a:latin typeface="Gill Sans"/>
                <a:cs typeface="Gill Sans"/>
              </a:rPr>
              <a:t>may see a summary of the most interesting Tweets you received since your last visit, labeled as While you were away</a:t>
            </a:r>
            <a:r>
              <a:rPr lang="en-US" sz="2400" dirty="0" smtClean="0">
                <a:latin typeface="Gill Sans"/>
                <a:cs typeface="Gill Sans"/>
              </a:rPr>
              <a:t>.”</a:t>
            </a:r>
          </a:p>
          <a:p>
            <a:endParaRPr lang="en-US" sz="2400" dirty="0">
              <a:latin typeface="Gill Sans"/>
              <a:cs typeface="Gill Sans"/>
            </a:endParaRPr>
          </a:p>
          <a:p>
            <a:r>
              <a:rPr lang="en-US" sz="2400" dirty="0" smtClean="0">
                <a:latin typeface="Gill Sans"/>
                <a:cs typeface="Gill Sans"/>
              </a:rPr>
              <a:t>“</a:t>
            </a:r>
            <a:r>
              <a:rPr lang="en-US" sz="2400" dirty="0">
                <a:latin typeface="Gill Sans"/>
                <a:cs typeface="Gill Sans"/>
              </a:rPr>
              <a:t>Tweets you are likely to care about most will show up first in your timeline</a:t>
            </a:r>
            <a:r>
              <a:rPr lang="en-US" sz="2400" dirty="0" smtClean="0">
                <a:latin typeface="Gill Sans"/>
                <a:cs typeface="Gill Sans"/>
              </a:rPr>
              <a:t>. </a:t>
            </a:r>
            <a:r>
              <a:rPr lang="en-US" sz="2400" dirty="0">
                <a:latin typeface="Gill Sans"/>
                <a:cs typeface="Gill Sans"/>
              </a:rPr>
              <a:t>We choose them based on accounts you interact with most, Tweets you engage with, and much </a:t>
            </a:r>
            <a:r>
              <a:rPr lang="en-US" sz="2400" dirty="0" smtClean="0">
                <a:latin typeface="Gill Sans"/>
                <a:cs typeface="Gill Sans"/>
              </a:rPr>
              <a:t>more.” </a:t>
            </a:r>
            <a:endParaRPr lang="en-US" sz="2400" dirty="0">
              <a:latin typeface="Gill Sans"/>
              <a:cs typeface="Gill Sans"/>
            </a:endParaRPr>
          </a:p>
          <a:p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90864" y="6490900"/>
            <a:ext cx="3024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support.twitter.com</a:t>
            </a:r>
            <a:r>
              <a:rPr lang="en-US" sz="1200" dirty="0">
                <a:latin typeface="Helvetica"/>
                <a:cs typeface="Helvetica"/>
              </a:rPr>
              <a:t>/articles/164083</a:t>
            </a:r>
          </a:p>
        </p:txBody>
      </p:sp>
    </p:spTree>
    <p:extLst>
      <p:ext uri="{BB962C8B-B14F-4D97-AF65-F5344CB8AC3E}">
        <p14:creationId xmlns:p14="http://schemas.microsoft.com/office/powerpoint/2010/main" val="131555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838"/>
            <a:ext cx="9144000" cy="741362"/>
          </a:xfrm>
        </p:spPr>
        <p:txBody>
          <a:bodyPr/>
          <a:lstStyle/>
          <a:p>
            <a:r>
              <a:rPr lang="en-US" dirty="0" smtClean="0"/>
              <a:t>Portal Personalization</a:t>
            </a:r>
            <a:endParaRPr lang="en-US" dirty="0"/>
          </a:p>
        </p:txBody>
      </p:sp>
      <p:pic>
        <p:nvPicPr>
          <p:cNvPr id="4" name="Picture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44" y="918457"/>
            <a:ext cx="8153400" cy="56223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8585" y="6540854"/>
            <a:ext cx="13822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err="1">
                <a:latin typeface="Helvetica"/>
                <a:cs typeface="Helvetica"/>
              </a:rPr>
              <a:t>news.google.com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6570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Summarization from Article Groups </a:t>
            </a:r>
            <a:endParaRPr lang="en-US" dirty="0"/>
          </a:p>
        </p:txBody>
      </p:sp>
      <p:pic>
        <p:nvPicPr>
          <p:cNvPr id="4" name="Picture 3" descr="IMG_266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0"/>
          <a:stretch/>
        </p:blipFill>
        <p:spPr>
          <a:xfrm>
            <a:off x="2590800" y="912812"/>
            <a:ext cx="3855697" cy="59451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68881" y="6581000"/>
            <a:ext cx="27751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mobile.yahoo.com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newsdigest</a:t>
            </a:r>
            <a:r>
              <a:rPr lang="en-US" sz="1200" dirty="0">
                <a:latin typeface="Helvetica"/>
                <a:cs typeface="Helvetica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0887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266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400"/>
            <a:ext cx="3855697" cy="6858000"/>
          </a:xfrm>
          <a:prstGeom prst="rect">
            <a:avLst/>
          </a:prstGeom>
        </p:spPr>
      </p:pic>
      <p:pic>
        <p:nvPicPr>
          <p:cNvPr id="5" name="Picture 4" descr="IMG_26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4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26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9" y="0"/>
            <a:ext cx="3855697" cy="6858000"/>
          </a:xfrm>
          <a:prstGeom prst="rect">
            <a:avLst/>
          </a:prstGeom>
        </p:spPr>
      </p:pic>
      <p:pic>
        <p:nvPicPr>
          <p:cNvPr id="5" name="Picture 4" descr="IMG_266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4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4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43841</TotalTime>
  <Words>938</Words>
  <Application>Microsoft Macintosh PowerPoint</Application>
  <PresentationFormat>On-screen Show (4:3)</PresentationFormat>
  <Paragraphs>104</Paragraphs>
  <Slides>17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News Consumption</vt:lpstr>
      <vt:lpstr>News Recommendation</vt:lpstr>
      <vt:lpstr>News Recommendation</vt:lpstr>
      <vt:lpstr>Feed Curation</vt:lpstr>
      <vt:lpstr>Portal Personalization</vt:lpstr>
      <vt:lpstr>Summarization from Article Groups </vt:lpstr>
      <vt:lpstr>PowerPoint Presentation</vt:lpstr>
      <vt:lpstr>PowerPoint Presentation</vt:lpstr>
      <vt:lpstr>Content Personalization</vt:lpstr>
      <vt:lpstr>Readings</vt:lpstr>
      <vt:lpstr>Readings</vt:lpstr>
      <vt:lpstr>Readings</vt:lpstr>
      <vt:lpstr>Readings</vt:lpstr>
      <vt:lpstr>Break</vt:lpstr>
      <vt:lpstr>Personalized News Design</vt:lpstr>
      <vt:lpstr>Questions?</vt:lpstr>
    </vt:vector>
  </TitlesOfParts>
  <Company>Rutgers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Nicholas Diakopoulos, Ph.D. Rutgers University School of Communication and Information</dc:title>
  <dc:creator>Nick Diakopoulos</dc:creator>
  <cp:lastModifiedBy>Nick</cp:lastModifiedBy>
  <cp:revision>487</cp:revision>
  <cp:lastPrinted>2015-01-26T22:48:29Z</cp:lastPrinted>
  <dcterms:created xsi:type="dcterms:W3CDTF">2011-09-25T22:28:55Z</dcterms:created>
  <dcterms:modified xsi:type="dcterms:W3CDTF">2016-03-19T14:53:00Z</dcterms:modified>
</cp:coreProperties>
</file>